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5" r:id="rId119"/>
    <p:sldId id="376" r:id="rId120"/>
    <p:sldId id="373" r:id="rId121"/>
    <p:sldId id="374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3" roundtripDataSignature="AMtx7miD++9qBjmtZTj4HQsPtfwKj+T0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6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customschemas.google.com/relationships/presentationmetadata" Target="metadata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presProps" Target="presProps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p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5" name="Google Shape;745;p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p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2" name="Google Shape;752;p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p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9" name="Google Shape;759;p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p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6" name="Google Shape;766;p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3" name="Google Shape;773;p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0" name="Google Shape;780;p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Google Shape;786;p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7" name="Google Shape;787;p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Google Shape;793;p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4" name="Google Shape;794;p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1" name="Google Shape;801;p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8" name="Google Shape;808;p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Google Shape;814;p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5" name="Google Shape;815;p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p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2" name="Google Shape;822;p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p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9" name="Google Shape;829;p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p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6" name="Google Shape;836;p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3" name="Google Shape;843;p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Google Shape;849;p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0" name="Google Shape;850;p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Google Shape;856;p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7" name="Google Shape;857;p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Google Shape;863;p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4" name="Google Shape;864;p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Google Shape;884;p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5" name="Google Shape;885;p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Google Shape;891;p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2" name="Google Shape;892;p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" name="Google Shape;870;g5d7cbac187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1" name="Google Shape;871;g5d7cbac187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Google Shape;877;g5d7cbac18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8" name="Google Shape;878;g5d7cbac18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" name="Google Shape;898;p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9" name="Google Shape;899;p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Google Shape;905;p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6" name="Google Shape;906;p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3" name="Google Shape;913;p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Google Shape;919;p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0" name="Google Shape;920;p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Google Shape;926;p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7" name="Google Shape;927;p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p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4" name="Google Shape;934;p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Google Shape;940;p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1" name="Google Shape;941;p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8" name="Google Shape;948;p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Google Shape;954;p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5" name="Google Shape;955;p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2" name="Google Shape;962;p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9" name="Google Shape;969;p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" name="Google Shape;975;p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6" name="Google Shape;976;p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p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3" name="Google Shape;983;p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Google Shape;989;p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0" name="Google Shape;990;p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Google Shape;996;g5d7cbac187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7" name="Google Shape;997;g5d7cbac187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5d7cbac187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4" name="Google Shape;1004;g5d7cbac187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1" name="Google Shape;1011;p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" name="Google Shape;1017;p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8" name="Google Shape;1018;p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Google Shape;1024;p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5" name="Google Shape;1025;p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p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2" name="Google Shape;1032;p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p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9" name="Google Shape;1039;p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p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6" name="Google Shape;1046;p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3" name="Google Shape;1053;p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1059;p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0" name="Google Shape;1060;p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g5d7cbac187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7" name="Google Shape;1067;g5d7cbac187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g5d7cbac187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4" name="Google Shape;1074;g5d7cbac187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8" name="Google Shape;178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2" name="Google Shape;192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9" name="Google Shape;199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6" name="Google Shape;206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1" name="Google Shape;241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8" name="Google Shape;248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" name="Google Shape;6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5" name="Google Shape;255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2" name="Google Shape;262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9" name="Google Shape;269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6" name="Google Shape;276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3" name="Google Shape;283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0" name="Google Shape;290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7" name="Google Shape;297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4" name="Google Shape;304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1" name="Google Shape;311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8" name="Google Shape;318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2" name="Google Shape;332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9" name="Google Shape;339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6" name="Google Shape;346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3" name="Google Shape;353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0" name="Google Shape;360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7" name="Google Shape;367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4" name="Google Shape;374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1" name="Google Shape;381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8" name="Google Shape;388;p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5" name="Google Shape;395;p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2" name="Google Shape;402;p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9" name="Google Shape;409;p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6" name="Google Shape;416;p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3" name="Google Shape;423;p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0" name="Google Shape;430;p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7" name="Google Shape;437;p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4" name="Google Shape;444;p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1" name="Google Shape;451;p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8" name="Google Shape;458;p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5" name="Google Shape;465;p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2" name="Google Shape;472;p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9" name="Google Shape;479;p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6" name="Google Shape;486;p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3" name="Google Shape;493;p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0" name="Google Shape;500;p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7" name="Google Shape;507;p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4" name="Google Shape;514;p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1" name="Google Shape;521;p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8" name="Google Shape;528;p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5" name="Google Shape;535;p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2" name="Google Shape;542;p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9" name="Google Shape;549;p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6" name="Google Shape;556;p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3" name="Google Shape;563;p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0" name="Google Shape;570;p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7" name="Google Shape;577;p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4" name="Google Shape;584;p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1" name="Google Shape;591;p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8" name="Google Shape;598;p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5" name="Google Shape;605;p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2" name="Google Shape;612;p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9" name="Google Shape;619;p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6" name="Google Shape;626;p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3" name="Google Shape;633;p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0" name="Google Shape;640;p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7" name="Google Shape;647;p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4" name="Google Shape;654;p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1" name="Google Shape;661;p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8" name="Google Shape;668;p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p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5" name="Google Shape;675;p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2" name="Google Shape;682;p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p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9" name="Google Shape;689;p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p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6" name="Google Shape;696;p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3" name="Google Shape;703;p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0" name="Google Shape;710;p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7" name="Google Shape;717;p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4" name="Google Shape;724;p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1" name="Google Shape;731;p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8" name="Google Shape;738;p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14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/>
            </a:lvl1pPr>
            <a:lvl2pPr marL="91440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2pPr>
            <a:lvl3pPr marL="137160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4pPr>
            <a:lvl5pPr marL="228600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5pPr>
            <a:lvl6pPr marL="274320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6pPr>
            <a:lvl7pPr marL="320040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7pPr>
            <a:lvl8pPr marL="365760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8pPr>
            <a:lvl9pPr marL="411480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1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8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Arial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Google Shape;46;p158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/>
            </a:lvl1pPr>
            <a:lvl2pPr marL="914400" lvl="1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2pPr>
            <a:lvl3pPr marL="1371600" lvl="2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4pPr>
            <a:lvl5pPr marL="2286000" lvl="4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5pPr>
            <a:lvl6pPr marL="2743200" lvl="5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6pPr>
            <a:lvl7pPr marL="3200400" lvl="6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7pPr>
            <a:lvl8pPr marL="3657600" lvl="7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8pPr>
            <a:lvl9pPr marL="4114800" lvl="8" indent="-2286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15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9pPr>
          </a:lstStyle>
          <a:p>
            <a:endParaRPr/>
          </a:p>
        </p:txBody>
      </p:sp>
      <p:sp>
        <p:nvSpPr>
          <p:cNvPr id="16" name="Google Shape;16;p1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1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5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3pPr>
            <a:lvl4pPr marL="182880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4pPr>
            <a:lvl5pPr marL="228600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marL="274320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6pPr>
            <a:lvl7pPr marL="320040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7pPr>
            <a:lvl8pPr marL="365760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8pPr>
            <a:lvl9pPr marL="411480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Arial"/>
              <a:buNone/>
              <a:defRPr sz="1200"/>
            </a:lvl9pPr>
          </a:lstStyle>
          <a:p>
            <a:endParaRPr/>
          </a:p>
        </p:txBody>
      </p:sp>
      <p:sp>
        <p:nvSpPr>
          <p:cNvPr id="23" name="Google Shape;23;p15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3pPr>
            <a:lvl4pPr marL="182880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4pPr>
            <a:lvl5pPr marL="228600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marL="274320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6pPr>
            <a:lvl7pPr marL="320040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7pPr>
            <a:lvl8pPr marL="365760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8pPr>
            <a:lvl9pPr marL="411480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Arial"/>
              <a:buNone/>
              <a:defRPr sz="1200"/>
            </a:lvl9pPr>
          </a:lstStyle>
          <a:p>
            <a:endParaRPr/>
          </a:p>
        </p:txBody>
      </p:sp>
      <p:sp>
        <p:nvSpPr>
          <p:cNvPr id="24" name="Google Shape;24;p1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5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1pPr>
            <a:lvl2pPr marL="91440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3pPr>
            <a:lvl4pPr marL="182880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4pPr>
            <a:lvl5pPr marL="228600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marL="274320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6pPr>
            <a:lvl7pPr marL="320040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7pPr>
            <a:lvl8pPr marL="365760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8pPr>
            <a:lvl9pPr marL="411480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Arial"/>
              <a:buNone/>
              <a:defRPr sz="1200"/>
            </a:lvl9pPr>
          </a:lstStyle>
          <a:p>
            <a:endParaRPr/>
          </a:p>
        </p:txBody>
      </p:sp>
      <p:sp>
        <p:nvSpPr>
          <p:cNvPr id="31" name="Google Shape;31;p1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5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Arial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5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56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56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/>
            </a:lvl1pPr>
            <a:lvl2pPr marL="91440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2pPr>
            <a:lvl3pPr marL="137160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3pPr>
            <a:lvl4pPr marL="182880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4pPr>
            <a:lvl5pPr marL="228600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5pPr>
            <a:lvl6pPr marL="274320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6pPr>
            <a:lvl7pPr marL="320040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7pPr>
            <a:lvl8pPr marL="365760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Arial"/>
              <a:buNone/>
              <a:defRPr/>
            </a:lvl8pPr>
            <a:lvl9pPr marL="411480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/>
            </a:lvl1pPr>
            <a:lvl2pPr marL="914400" lvl="1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/>
            </a:lvl3pPr>
            <a:lvl4pPr marL="182880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/>
            </a:lvl6pPr>
            <a:lvl7pPr marL="320040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4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5" name="Google Shape;55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74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endParaRPr sz="11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5000"/>
              <a:buFont typeface="Arial"/>
              <a:buNone/>
            </a:pPr>
            <a:r>
              <a:rPr lang="en" sz="5000">
                <a:solidFill>
                  <a:srgbClr val="FCE5CD"/>
                </a:solidFill>
              </a:rPr>
              <a:t>What is the name of National FBLA-PBL’s President and Chief Executive Officer?</a:t>
            </a:r>
            <a:endParaRPr/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58150" y="0"/>
            <a:ext cx="1936949" cy="173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18" name="Google Shape;118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November 15</a:t>
            </a:r>
            <a:endParaRPr/>
          </a:p>
        </p:txBody>
      </p:sp>
      <p:pic>
        <p:nvPicPr>
          <p:cNvPr id="119" name="Google Shape;11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Google Shape;747;p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48" name="Google Shape;748;p10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Font typeface="Arial"/>
              <a:buNone/>
            </a:pPr>
            <a:endParaRPr sz="7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1969</a:t>
            </a:r>
            <a:endParaRPr/>
          </a:p>
        </p:txBody>
      </p:sp>
      <p:pic>
        <p:nvPicPr>
          <p:cNvPr id="749" name="Google Shape;749;p10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Google Shape;754;p10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55" name="Google Shape;755;p10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Font typeface="Arial"/>
              <a:buNone/>
            </a:pPr>
            <a:r>
              <a:rPr lang="en" sz="5000" dirty="0">
                <a:solidFill>
                  <a:srgbClr val="FCE5CD"/>
                </a:solidFill>
              </a:rPr>
              <a:t>What is the name of           the </a:t>
            </a:r>
            <a:r>
              <a:rPr lang="en" sz="5000" dirty="0" smtClean="0">
                <a:solidFill>
                  <a:srgbClr val="FCE5CD"/>
                </a:solidFill>
              </a:rPr>
              <a:t>New York </a:t>
            </a:r>
            <a:r>
              <a:rPr lang="en" sz="5000" dirty="0" smtClean="0">
                <a:solidFill>
                  <a:srgbClr val="FCE5CD"/>
                </a:solidFill>
              </a:rPr>
              <a:t>high </a:t>
            </a:r>
            <a:r>
              <a:rPr lang="en" sz="5000" dirty="0">
                <a:solidFill>
                  <a:srgbClr val="FCE5CD"/>
                </a:solidFill>
              </a:rPr>
              <a:t>school </a:t>
            </a:r>
            <a:r>
              <a:rPr lang="en" sz="5000" dirty="0" smtClean="0">
                <a:solidFill>
                  <a:srgbClr val="FCE5CD"/>
                </a:solidFill>
              </a:rPr>
              <a:t>that </a:t>
            </a:r>
            <a:r>
              <a:rPr lang="en" sz="5000" dirty="0">
                <a:solidFill>
                  <a:srgbClr val="FCE5CD"/>
                </a:solidFill>
              </a:rPr>
              <a:t>chartered the first FBLA </a:t>
            </a:r>
            <a:r>
              <a:rPr lang="en" sz="5000" dirty="0" smtClean="0">
                <a:solidFill>
                  <a:srgbClr val="FCE5CD"/>
                </a:solidFill>
              </a:rPr>
              <a:t>chapter?</a:t>
            </a:r>
            <a:endParaRPr dirty="0"/>
          </a:p>
        </p:txBody>
      </p:sp>
      <p:pic>
        <p:nvPicPr>
          <p:cNvPr id="756" name="Google Shape;756;p1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58025" y="0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0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62" name="Google Shape;762;p10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Dobbs Ferry High School</a:t>
            </a:r>
            <a:endParaRPr/>
          </a:p>
        </p:txBody>
      </p:sp>
      <p:pic>
        <p:nvPicPr>
          <p:cNvPr id="763" name="Google Shape;763;p10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10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69" name="Google Shape;769;p10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 dirty="0" smtClean="0">
                <a:solidFill>
                  <a:srgbClr val="FCE5CD"/>
                </a:solidFill>
              </a:rPr>
              <a:t>The Middle Level Division restricts membership to what g</a:t>
            </a:r>
            <a:r>
              <a:rPr lang="en" sz="5200" dirty="0" smtClean="0">
                <a:solidFill>
                  <a:srgbClr val="FCE5CD"/>
                </a:solidFill>
              </a:rPr>
              <a:t>rade levels?</a:t>
            </a:r>
            <a:endParaRPr dirty="0"/>
          </a:p>
        </p:txBody>
      </p:sp>
      <p:pic>
        <p:nvPicPr>
          <p:cNvPr id="770" name="Google Shape;770;p1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10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76" name="Google Shape;776;p10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Font typeface="Arial"/>
              <a:buNone/>
            </a:pPr>
            <a:endParaRPr sz="7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Grades 5 - 9</a:t>
            </a:r>
            <a:endParaRPr/>
          </a:p>
        </p:txBody>
      </p:sp>
      <p:pic>
        <p:nvPicPr>
          <p:cNvPr id="777" name="Google Shape;777;p1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0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83" name="Google Shape;783;p105"/>
          <p:cNvSpPr txBox="1">
            <a:spLocks noGrp="1"/>
          </p:cNvSpPr>
          <p:nvPr>
            <p:ph type="body" idx="1"/>
          </p:nvPr>
        </p:nvSpPr>
        <p:spPr>
          <a:xfrm>
            <a:off x="311700" y="1102150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Font typeface="Arial"/>
              <a:buNone/>
            </a:pPr>
            <a:endParaRPr sz="5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are the annual      national FBLA dues?</a:t>
            </a:r>
            <a:endParaRPr/>
          </a:p>
        </p:txBody>
      </p:sp>
      <p:pic>
        <p:nvPicPr>
          <p:cNvPr id="784" name="Google Shape;784;p1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p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90" name="Google Shape;790;p10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$6.00</a:t>
            </a:r>
            <a:endParaRPr/>
          </a:p>
        </p:txBody>
      </p:sp>
      <p:pic>
        <p:nvPicPr>
          <p:cNvPr id="791" name="Google Shape;791;p1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Google Shape;796;p10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97" name="Google Shape;797;p10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39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Arial"/>
              <a:buNone/>
            </a:pPr>
            <a:endParaRPr lang="en" sz="4400" dirty="0" smtClean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Arial"/>
              <a:buNone/>
            </a:pPr>
            <a:r>
              <a:rPr lang="en" sz="4400" dirty="0" smtClean="0">
                <a:solidFill>
                  <a:srgbClr val="FCE5CD"/>
                </a:solidFill>
              </a:rPr>
              <a:t>State the proper </a:t>
            </a:r>
            <a:r>
              <a:rPr lang="en" sz="4400" dirty="0">
                <a:solidFill>
                  <a:srgbClr val="FCE5CD"/>
                </a:solidFill>
              </a:rPr>
              <a:t>parliamentary term for the following </a:t>
            </a:r>
            <a:r>
              <a:rPr lang="en" sz="4400" dirty="0" smtClean="0">
                <a:solidFill>
                  <a:srgbClr val="FCE5CD"/>
                </a:solidFill>
              </a:rPr>
              <a:t>definition</a:t>
            </a:r>
            <a:r>
              <a:rPr lang="en" sz="4400" dirty="0">
                <a:solidFill>
                  <a:srgbClr val="FCE5CD"/>
                </a:solidFill>
              </a:rPr>
              <a:t>: Calls attention to a violation of Parliamentary Procedure. </a:t>
            </a:r>
            <a:endParaRPr sz="1600" dirty="0"/>
          </a:p>
        </p:txBody>
      </p:sp>
      <p:pic>
        <p:nvPicPr>
          <p:cNvPr id="798" name="Google Shape;798;p1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10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04" name="Google Shape;804;p10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Point of Order</a:t>
            </a:r>
            <a:endParaRPr/>
          </a:p>
        </p:txBody>
      </p:sp>
      <p:pic>
        <p:nvPicPr>
          <p:cNvPr id="805" name="Google Shape;805;p1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0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11" name="Google Shape;811;p1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39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000"/>
              <a:buFont typeface="Arial"/>
              <a:buNone/>
            </a:pPr>
            <a:r>
              <a:rPr lang="en" sz="5000">
                <a:solidFill>
                  <a:srgbClr val="FCE5CD"/>
                </a:solidFill>
              </a:rPr>
              <a:t>What number is needed                to reach a majority vote if you have 40 voting delegates present at a meeting?</a:t>
            </a:r>
            <a:endParaRPr/>
          </a:p>
        </p:txBody>
      </p:sp>
      <p:pic>
        <p:nvPicPr>
          <p:cNvPr id="812" name="Google Shape;812;p10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25" name="Google Shape;125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786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Where can you purchase FBLA-PBL clothing, past winning reports, and insignia items?</a:t>
            </a:r>
            <a:endParaRPr/>
          </a:p>
        </p:txBody>
      </p:sp>
      <p:pic>
        <p:nvPicPr>
          <p:cNvPr id="126" name="Google Shape;126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2900" y="0"/>
            <a:ext cx="1991675" cy="1779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1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18" name="Google Shape;818;p1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21</a:t>
            </a:r>
            <a:endParaRPr/>
          </a:p>
        </p:txBody>
      </p:sp>
      <p:pic>
        <p:nvPicPr>
          <p:cNvPr id="819" name="Google Shape;819;p1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p1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25" name="Google Shape;825;p1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Font typeface="Arial"/>
              <a:buNone/>
            </a:pPr>
            <a:endParaRPr sz="5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are the official colors of FBLA-PBL, Inc.?</a:t>
            </a:r>
            <a:endParaRPr/>
          </a:p>
        </p:txBody>
      </p:sp>
      <p:pic>
        <p:nvPicPr>
          <p:cNvPr id="826" name="Google Shape;826;p1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p1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32" name="Google Shape;832;p1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Blue and Gold</a:t>
            </a:r>
            <a:endParaRPr/>
          </a:p>
        </p:txBody>
      </p:sp>
      <p:pic>
        <p:nvPicPr>
          <p:cNvPr id="833" name="Google Shape;833;p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1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39" name="Google Shape;839;p1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 dirty="0" smtClean="0">
                <a:solidFill>
                  <a:srgbClr val="FCE5CD"/>
                </a:solidFill>
              </a:rPr>
              <a:t>In the FBLA Division, members can be from what grade levels?</a:t>
            </a:r>
            <a:endParaRPr dirty="0"/>
          </a:p>
        </p:txBody>
      </p:sp>
      <p:pic>
        <p:nvPicPr>
          <p:cNvPr id="840" name="Google Shape;840;p1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p1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46" name="Google Shape;846;p1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9 - 12</a:t>
            </a:r>
            <a:endParaRPr/>
          </a:p>
        </p:txBody>
      </p:sp>
      <p:pic>
        <p:nvPicPr>
          <p:cNvPr id="847" name="Google Shape;847;p1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" name="Google Shape;852;p1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53" name="Google Shape;853;p1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932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name of         the official rules of Parliamentary Procedure that FBLA-PBL, Inc. utilizes?</a:t>
            </a:r>
            <a:endParaRPr/>
          </a:p>
        </p:txBody>
      </p:sp>
      <p:pic>
        <p:nvPicPr>
          <p:cNvPr id="854" name="Google Shape;854;p1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Google Shape;859;p1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60" name="Google Shape;860;p118"/>
          <p:cNvSpPr txBox="1">
            <a:spLocks noGrp="1"/>
          </p:cNvSpPr>
          <p:nvPr>
            <p:ph type="body" idx="1"/>
          </p:nvPr>
        </p:nvSpPr>
        <p:spPr>
          <a:xfrm>
            <a:off x="311700" y="1169250"/>
            <a:ext cx="8520599" cy="382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Robert’s Rules of Order Newly Revised</a:t>
            </a:r>
            <a:endParaRPr/>
          </a:p>
        </p:txBody>
      </p:sp>
      <p:pic>
        <p:nvPicPr>
          <p:cNvPr id="861" name="Google Shape;861;p1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p1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67" name="Google Shape;867;p1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I will read the FBLA-PBL Pledge, please provide the last three words of the pledge.</a:t>
            </a:r>
            <a:endParaRPr/>
          </a:p>
        </p:txBody>
      </p:sp>
      <p:pic>
        <p:nvPicPr>
          <p:cNvPr id="868" name="Google Shape;868;p1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p1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88" name="Google Shape;888;p1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400"/>
              <a:buFont typeface="Arial"/>
              <a:buNone/>
            </a:pPr>
            <a:r>
              <a:rPr lang="en" sz="3400">
                <a:solidFill>
                  <a:srgbClr val="FCE5CD"/>
                </a:solidFill>
              </a:rPr>
              <a:t>I solemnly promise to uphold                   the aims and responsibilities of Future Business Leaders of America Phi Beta Lambda and,as an active member,I shall strive to develop the qualities necessary in becoming a _______ _______ _________. </a:t>
            </a:r>
            <a:endParaRPr/>
          </a:p>
        </p:txBody>
      </p:sp>
      <p:pic>
        <p:nvPicPr>
          <p:cNvPr id="889" name="Google Shape;889;p1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58025" y="45600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Google Shape;894;p1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95" name="Google Shape;895;p1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Responsible business leader</a:t>
            </a:r>
            <a:endParaRPr/>
          </a:p>
        </p:txBody>
      </p:sp>
      <p:pic>
        <p:nvPicPr>
          <p:cNvPr id="896" name="Google Shape;896;p1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32" name="Google Shape;132;p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FBLA-PBL Marketplace</a:t>
            </a:r>
            <a:endParaRPr/>
          </a:p>
        </p:txBody>
      </p:sp>
      <p:pic>
        <p:nvPicPr>
          <p:cNvPr id="133" name="Google Shape;13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00175" y="73525"/>
            <a:ext cx="1975074" cy="176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Google Shape;873;g5d7cbac187_0_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74" name="Google Shape;874;g5d7cbac187_0_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Who is your 2019-2020 State Secretary?</a:t>
            </a:r>
            <a:endParaRPr sz="7200">
              <a:solidFill>
                <a:srgbClr val="FCE5CD"/>
              </a:solidFill>
            </a:endParaRPr>
          </a:p>
        </p:txBody>
      </p:sp>
      <p:pic>
        <p:nvPicPr>
          <p:cNvPr id="875" name="Google Shape;875;g5d7cbac187_0_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Google Shape;880;g5d7cbac187_0_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81" name="Google Shape;881;g5d7cbac187_0_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Jillian Bent</a:t>
            </a:r>
            <a:endParaRPr sz="7200">
              <a:solidFill>
                <a:srgbClr val="FCE5CD"/>
              </a:solidFill>
            </a:endParaRPr>
          </a:p>
        </p:txBody>
      </p:sp>
      <p:pic>
        <p:nvPicPr>
          <p:cNvPr id="882" name="Google Shape;882;g5d7cbac187_0_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p1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02" name="Google Shape;902;p1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Who was the founder         of FBLA-PBL?</a:t>
            </a:r>
            <a:endParaRPr/>
          </a:p>
        </p:txBody>
      </p:sp>
      <p:pic>
        <p:nvPicPr>
          <p:cNvPr id="903" name="Google Shape;903;p1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09" name="Google Shape;909;p1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Hamden L. Forkner </a:t>
            </a:r>
            <a:endParaRPr/>
          </a:p>
        </p:txBody>
      </p:sp>
      <p:pic>
        <p:nvPicPr>
          <p:cNvPr id="910" name="Google Shape;910;p1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p1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16" name="Google Shape;916;p1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Who is your 2019-2020 New York State Executive Vice President?</a:t>
            </a:r>
            <a:endParaRPr/>
          </a:p>
        </p:txBody>
      </p:sp>
      <p:pic>
        <p:nvPicPr>
          <p:cNvPr id="917" name="Google Shape;917;p1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" name="Google Shape;922;p1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23" name="Google Shape;923;p1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Font typeface="Arial"/>
              <a:buNone/>
            </a:pPr>
            <a:endParaRPr sz="7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Andrew Fox</a:t>
            </a:r>
            <a:endParaRPr/>
          </a:p>
        </p:txBody>
      </p:sp>
      <p:pic>
        <p:nvPicPr>
          <p:cNvPr id="924" name="Google Shape;924;p1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" name="Google Shape;929;p1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30" name="Google Shape;930;p1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FBLA fiscal year?</a:t>
            </a:r>
            <a:endParaRPr/>
          </a:p>
        </p:txBody>
      </p:sp>
      <p:pic>
        <p:nvPicPr>
          <p:cNvPr id="931" name="Google Shape;931;p1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Google Shape;936;p1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37" name="Google Shape;937;p1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July 1 - June 30</a:t>
            </a:r>
            <a:endParaRPr/>
          </a:p>
        </p:txBody>
      </p:sp>
      <p:pic>
        <p:nvPicPr>
          <p:cNvPr id="938" name="Google Shape;938;p1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44" name="Google Shape;944;p128"/>
          <p:cNvSpPr txBox="1">
            <a:spLocks noGrp="1"/>
          </p:cNvSpPr>
          <p:nvPr>
            <p:ph type="body" idx="1"/>
          </p:nvPr>
        </p:nvSpPr>
        <p:spPr>
          <a:xfrm>
            <a:off x="311700" y="770563"/>
            <a:ext cx="8520599" cy="4372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Arial"/>
              <a:buNone/>
            </a:pPr>
            <a:endParaRPr lang="en" sz="4400" dirty="0" smtClean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Arial"/>
              <a:buNone/>
            </a:pPr>
            <a:r>
              <a:rPr lang="en" sz="4400" dirty="0" smtClean="0">
                <a:solidFill>
                  <a:srgbClr val="FCE5CD"/>
                </a:solidFill>
              </a:rPr>
              <a:t>S</a:t>
            </a:r>
            <a:r>
              <a:rPr lang="en" sz="4400" dirty="0" smtClean="0">
                <a:solidFill>
                  <a:srgbClr val="FCE5CD"/>
                </a:solidFill>
              </a:rPr>
              <a:t>tate </a:t>
            </a:r>
            <a:r>
              <a:rPr lang="en" sz="4400" dirty="0">
                <a:solidFill>
                  <a:srgbClr val="FCE5CD"/>
                </a:solidFill>
              </a:rPr>
              <a:t>the proper parliamentary term for the following definition: to divide a motion so that the parts of it may be considered separately.</a:t>
            </a:r>
            <a:r>
              <a:rPr lang="en" sz="4800" dirty="0">
                <a:solidFill>
                  <a:srgbClr val="FCE5CD"/>
                </a:solidFill>
              </a:rPr>
              <a:t> </a:t>
            </a:r>
            <a:endParaRPr sz="1600" dirty="0"/>
          </a:p>
        </p:txBody>
      </p:sp>
      <p:pic>
        <p:nvPicPr>
          <p:cNvPr id="945" name="Google Shape;945;p1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58025" y="0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51" name="Google Shape;951;p1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Division of a question </a:t>
            </a:r>
            <a:endParaRPr/>
          </a:p>
        </p:txBody>
      </p:sp>
      <p:pic>
        <p:nvPicPr>
          <p:cNvPr id="952" name="Google Shape;952;p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39" name="Google Shape;139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2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name of the FBLA-PBL Professional Division Newsletter?</a:t>
            </a:r>
            <a:endParaRPr/>
          </a:p>
        </p:txBody>
      </p:sp>
      <p:pic>
        <p:nvPicPr>
          <p:cNvPr id="140" name="Google Shape;14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Google Shape;957;p1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58" name="Google Shape;958;p1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95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In the installation of officers ceremony, what color candle symbolizes the office of treasurers?</a:t>
            </a:r>
            <a:endParaRPr/>
          </a:p>
        </p:txBody>
      </p:sp>
      <p:pic>
        <p:nvPicPr>
          <p:cNvPr id="959" name="Google Shape;959;p1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Google Shape;964;p1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65" name="Google Shape;965;p1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Blue</a:t>
            </a:r>
            <a:endParaRPr/>
          </a:p>
        </p:txBody>
      </p:sp>
      <p:pic>
        <p:nvPicPr>
          <p:cNvPr id="966" name="Google Shape;966;p1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72" name="Google Shape;972;p1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 dirty="0" smtClean="0">
                <a:solidFill>
                  <a:srgbClr val="FCE5CD"/>
                </a:solidFill>
              </a:rPr>
              <a:t>Which </a:t>
            </a:r>
            <a:r>
              <a:rPr lang="en" sz="5200" dirty="0">
                <a:solidFill>
                  <a:srgbClr val="FCE5CD"/>
                </a:solidFill>
              </a:rPr>
              <a:t>officer position is responsible for taking and distributing the minutes of an official meeting?</a:t>
            </a:r>
            <a:endParaRPr dirty="0"/>
          </a:p>
        </p:txBody>
      </p:sp>
      <p:pic>
        <p:nvPicPr>
          <p:cNvPr id="973" name="Google Shape;973;p1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" name="Google Shape;978;p1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79" name="Google Shape;979;p1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Secretary</a:t>
            </a:r>
            <a:endParaRPr/>
          </a:p>
        </p:txBody>
      </p:sp>
      <p:pic>
        <p:nvPicPr>
          <p:cNvPr id="980" name="Google Shape;980;p1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86" name="Google Shape;986;p1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In what year was Phi Beta Lambda formed?</a:t>
            </a:r>
            <a:endParaRPr/>
          </a:p>
        </p:txBody>
      </p:sp>
      <p:pic>
        <p:nvPicPr>
          <p:cNvPr id="987" name="Google Shape;987;p1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Google Shape;992;p1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93" name="Google Shape;993;p1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1958</a:t>
            </a:r>
            <a:endParaRPr/>
          </a:p>
        </p:txBody>
      </p:sp>
      <p:pic>
        <p:nvPicPr>
          <p:cNvPr id="994" name="Google Shape;994;p1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Google Shape;999;g5d7cbac187_0_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000" name="Google Shape;1000;g5d7cbac187_0_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Who is your 2019-2020 State Reporter?</a:t>
            </a:r>
            <a:endParaRPr sz="7200">
              <a:solidFill>
                <a:srgbClr val="FCE5CD"/>
              </a:solidFill>
            </a:endParaRPr>
          </a:p>
        </p:txBody>
      </p:sp>
      <p:pic>
        <p:nvPicPr>
          <p:cNvPr id="1001" name="Google Shape;1001;g5d7cbac187_0_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g5d7cbac187_0_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007" name="Google Shape;1007;g5d7cbac187_0_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Riva Shukla</a:t>
            </a:r>
            <a:endParaRPr sz="7200">
              <a:solidFill>
                <a:srgbClr val="FCE5CD"/>
              </a:solidFill>
            </a:endParaRPr>
          </a:p>
        </p:txBody>
      </p:sp>
      <p:pic>
        <p:nvPicPr>
          <p:cNvPr id="1008" name="Google Shape;1008;g5d7cbac187_0_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" name="Google Shape;1013;p1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014" name="Google Shape;1014;p1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 dirty="0">
                <a:solidFill>
                  <a:srgbClr val="FCE5CD"/>
                </a:solidFill>
              </a:rPr>
              <a:t>Who was the first full-time Executive Director of FBLA-PBL, </a:t>
            </a:r>
            <a:r>
              <a:rPr lang="en" sz="5200" dirty="0" smtClean="0">
                <a:solidFill>
                  <a:srgbClr val="FCE5CD"/>
                </a:solidFill>
              </a:rPr>
              <a:t>Inc.?</a:t>
            </a:r>
            <a:endParaRPr dirty="0"/>
          </a:p>
        </p:txBody>
      </p:sp>
      <p:pic>
        <p:nvPicPr>
          <p:cNvPr id="1015" name="Google Shape;1015;p1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Google Shape;1020;p1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021" name="Google Shape;1021;p1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 dirty="0">
                <a:solidFill>
                  <a:srgbClr val="FCE5CD"/>
                </a:solidFill>
              </a:rPr>
              <a:t>Dr. Edward D</a:t>
            </a:r>
            <a:r>
              <a:rPr lang="en" sz="7200" dirty="0" smtClean="0">
                <a:solidFill>
                  <a:srgbClr val="FCE5CD"/>
                </a:solidFill>
              </a:rPr>
              <a:t>. Miller </a:t>
            </a:r>
            <a:endParaRPr dirty="0"/>
          </a:p>
        </p:txBody>
      </p:sp>
      <p:pic>
        <p:nvPicPr>
          <p:cNvPr id="1022" name="Google Shape;1022;p1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46" name="Google Shape;14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The Professional Edge</a:t>
            </a:r>
            <a:endParaRPr/>
          </a:p>
        </p:txBody>
      </p:sp>
      <p:pic>
        <p:nvPicPr>
          <p:cNvPr id="147" name="Google Shape;14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p1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028" name="Google Shape;1028;p1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75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 dirty="0">
                <a:solidFill>
                  <a:srgbClr val="FCE5CD"/>
                </a:solidFill>
              </a:rPr>
              <a:t>What foundation purchased the 1.6 acres of land on which the </a:t>
            </a:r>
            <a:r>
              <a:rPr lang="en" sz="5200" dirty="0" smtClean="0">
                <a:solidFill>
                  <a:srgbClr val="FCE5CD"/>
                </a:solidFill>
              </a:rPr>
              <a:t>National Center </a:t>
            </a:r>
            <a:r>
              <a:rPr lang="en" sz="5200" dirty="0">
                <a:solidFill>
                  <a:srgbClr val="FCE5CD"/>
                </a:solidFill>
              </a:rPr>
              <a:t>is built?</a:t>
            </a:r>
            <a:endParaRPr dirty="0"/>
          </a:p>
        </p:txBody>
      </p:sp>
      <p:pic>
        <p:nvPicPr>
          <p:cNvPr id="1029" name="Google Shape;1029;p1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Google Shape;1034;p1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035" name="Google Shape;1035;p1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The Conrad Hilton Foundation</a:t>
            </a:r>
            <a:endParaRPr/>
          </a:p>
        </p:txBody>
      </p:sp>
      <p:pic>
        <p:nvPicPr>
          <p:cNvPr id="1036" name="Google Shape;1036;p1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1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042" name="Google Shape;1042;p1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In what year was the FBLA-Middle Level division formed?</a:t>
            </a:r>
            <a:endParaRPr/>
          </a:p>
        </p:txBody>
      </p:sp>
      <p:pic>
        <p:nvPicPr>
          <p:cNvPr id="1043" name="Google Shape;1043;p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Google Shape;1048;p1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049" name="Google Shape;1049;p1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1994</a:t>
            </a:r>
            <a:endParaRPr/>
          </a:p>
        </p:txBody>
      </p:sp>
      <p:pic>
        <p:nvPicPr>
          <p:cNvPr id="1050" name="Google Shape;1050;p1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056" name="Google Shape;1056;p1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 dirty="0">
                <a:solidFill>
                  <a:srgbClr val="FCE5CD"/>
                </a:solidFill>
              </a:rPr>
              <a:t>What year was NYS FBLA chartered as the 35</a:t>
            </a:r>
            <a:r>
              <a:rPr lang="en" sz="5200" baseline="30000" dirty="0">
                <a:solidFill>
                  <a:srgbClr val="FCE5CD"/>
                </a:solidFill>
              </a:rPr>
              <a:t>th</a:t>
            </a:r>
            <a:r>
              <a:rPr lang="en" sz="5200" dirty="0">
                <a:solidFill>
                  <a:srgbClr val="FCE5CD"/>
                </a:solidFill>
              </a:rPr>
              <a:t> </a:t>
            </a:r>
            <a:r>
              <a:rPr lang="en" sz="5200" dirty="0" smtClean="0">
                <a:solidFill>
                  <a:srgbClr val="FCE5CD"/>
                </a:solidFill>
              </a:rPr>
              <a:t>State Association </a:t>
            </a:r>
            <a:r>
              <a:rPr lang="en" sz="5200" dirty="0">
                <a:solidFill>
                  <a:srgbClr val="FCE5CD"/>
                </a:solidFill>
              </a:rPr>
              <a:t>of FBLA?</a:t>
            </a:r>
            <a:endParaRPr dirty="0"/>
          </a:p>
        </p:txBody>
      </p:sp>
      <p:pic>
        <p:nvPicPr>
          <p:cNvPr id="1057" name="Google Shape;1057;p1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Google Shape;1062;p1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063" name="Google Shape;1063;p14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1964</a:t>
            </a:r>
            <a:endParaRPr/>
          </a:p>
        </p:txBody>
      </p:sp>
      <p:pic>
        <p:nvPicPr>
          <p:cNvPr id="1064" name="Google Shape;1064;p1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Google Shape;1069;g5d7cbac187_0_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070" name="Google Shape;1070;g5d7cbac187_0_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Who is your 2019-2020 State Parliamentarian?</a:t>
            </a:r>
            <a:endParaRPr sz="7200">
              <a:solidFill>
                <a:srgbClr val="FCE5CD"/>
              </a:solidFill>
            </a:endParaRPr>
          </a:p>
        </p:txBody>
      </p:sp>
      <p:pic>
        <p:nvPicPr>
          <p:cNvPr id="1071" name="Google Shape;1071;g5d7cbac187_0_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g5d7cbac187_0_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077" name="Google Shape;1077;g5d7cbac187_0_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Dante Howard</a:t>
            </a:r>
            <a:endParaRPr sz="7200">
              <a:solidFill>
                <a:srgbClr val="FCE5CD"/>
              </a:solidFill>
            </a:endParaRPr>
          </a:p>
        </p:txBody>
      </p:sp>
      <p:pic>
        <p:nvPicPr>
          <p:cNvPr id="1078" name="Google Shape;1078;g5d7cbac187_0_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53" name="Google Shape;153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3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name of the current NYS FBLA State President?</a:t>
            </a:r>
            <a:endParaRPr/>
          </a:p>
        </p:txBody>
      </p:sp>
      <p:pic>
        <p:nvPicPr>
          <p:cNvPr id="154" name="Google Shape;154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60" name="Google Shape;160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Andrew Danziger</a:t>
            </a:r>
            <a:endParaRPr sz="7200">
              <a:solidFill>
                <a:srgbClr val="FCE5CD"/>
              </a:solidFill>
            </a:endParaRPr>
          </a:p>
        </p:txBody>
      </p:sp>
      <p:pic>
        <p:nvPicPr>
          <p:cNvPr id="161" name="Google Shape;161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67" name="Google Shape;16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National Education for Business Month is held during which month?</a:t>
            </a:r>
            <a:endParaRPr/>
          </a:p>
        </p:txBody>
      </p:sp>
      <p:pic>
        <p:nvPicPr>
          <p:cNvPr id="168" name="Google Shape;16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74" name="Google Shape;174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November </a:t>
            </a:r>
            <a:endParaRPr/>
          </a:p>
        </p:txBody>
      </p:sp>
      <p:pic>
        <p:nvPicPr>
          <p:cNvPr id="175" name="Google Shape;175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81" name="Google Shape;18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Who is NYS FBLA’s  Executive Secretary?</a:t>
            </a:r>
            <a:endParaRPr/>
          </a:p>
        </p:txBody>
      </p:sp>
      <p:pic>
        <p:nvPicPr>
          <p:cNvPr id="182" name="Google Shape;18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2" name="Google Shape;62;p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Jean M. Buckley</a:t>
            </a:r>
            <a:r>
              <a:rPr lang="en" sz="52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63" name="Google Shape;6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30700" y="44200"/>
            <a:ext cx="1964099" cy="1755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88" name="Google Shape;18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Anita Halstead</a:t>
            </a:r>
            <a:r>
              <a:rPr lang="en" sz="52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189" name="Google Shape;18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95" name="Google Shape;195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4800"/>
              <a:buFont typeface="Arial"/>
              <a:buNone/>
            </a:pPr>
            <a:r>
              <a:rPr lang="en" sz="4800">
                <a:solidFill>
                  <a:srgbClr val="FCE5CD"/>
                </a:solidFill>
              </a:rPr>
              <a:t>What is the second word in each stanza of the FBLA-PBL Code of Ethics?</a:t>
            </a:r>
            <a:endParaRPr/>
          </a:p>
        </p:txBody>
      </p:sp>
      <p:pic>
        <p:nvPicPr>
          <p:cNvPr id="196" name="Google Shape;196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02" name="Google Shape;202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Will</a:t>
            </a:r>
            <a:endParaRPr/>
          </a:p>
        </p:txBody>
      </p:sp>
      <p:pic>
        <p:nvPicPr>
          <p:cNvPr id="203" name="Google Shape;203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09" name="Google Shape;209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41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name of the National FBLA publication issued to all FBLA members?</a:t>
            </a:r>
            <a:endParaRPr/>
          </a:p>
        </p:txBody>
      </p:sp>
      <p:pic>
        <p:nvPicPr>
          <p:cNvPr id="210" name="Google Shape;210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16" name="Google Shape;216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41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Tomorrow’s Business Leader (TBL)</a:t>
            </a:r>
            <a:endParaRPr/>
          </a:p>
        </p:txBody>
      </p:sp>
      <p:pic>
        <p:nvPicPr>
          <p:cNvPr id="217" name="Google Shape;217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23" name="Google Shape;223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During which month does FBLA-PBL Week fall?</a:t>
            </a:r>
            <a:endParaRPr/>
          </a:p>
        </p:txBody>
      </p:sp>
      <p:pic>
        <p:nvPicPr>
          <p:cNvPr id="224" name="Google Shape;224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30" name="Google Shape;230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February</a:t>
            </a:r>
            <a:endParaRPr/>
          </a:p>
        </p:txBody>
      </p:sp>
      <p:pic>
        <p:nvPicPr>
          <p:cNvPr id="231" name="Google Shape;231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37" name="Google Shape;237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When does the term of a National officer begin?</a:t>
            </a:r>
            <a:endParaRPr/>
          </a:p>
        </p:txBody>
      </p:sp>
      <p:pic>
        <p:nvPicPr>
          <p:cNvPr id="238" name="Google Shape;23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44" name="Google Shape;244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941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/>
              <a:buNone/>
            </a:pPr>
            <a:r>
              <a:rPr lang="en" sz="6000">
                <a:solidFill>
                  <a:srgbClr val="FCE5CD"/>
                </a:solidFill>
              </a:rPr>
              <a:t>At the close of the National Leadership Conference at which they are elected.</a:t>
            </a:r>
            <a:endParaRPr/>
          </a:p>
        </p:txBody>
      </p:sp>
      <p:pic>
        <p:nvPicPr>
          <p:cNvPr id="245" name="Google Shape;245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51" name="Google Shape;251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785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 dirty="0">
                <a:solidFill>
                  <a:srgbClr val="FCE5CD"/>
                </a:solidFill>
              </a:rPr>
              <a:t>In what city and state will the 2020 </a:t>
            </a:r>
            <a:r>
              <a:rPr lang="en" sz="5200" dirty="0" smtClean="0">
                <a:solidFill>
                  <a:srgbClr val="FCE5CD"/>
                </a:solidFill>
              </a:rPr>
              <a:t>National </a:t>
            </a:r>
            <a:r>
              <a:rPr lang="en" sz="5200" dirty="0">
                <a:solidFill>
                  <a:srgbClr val="FCE5CD"/>
                </a:solidFill>
              </a:rPr>
              <a:t>Leadership Conference be held?</a:t>
            </a:r>
            <a:endParaRPr dirty="0"/>
          </a:p>
        </p:txBody>
      </p:sp>
      <p:pic>
        <p:nvPicPr>
          <p:cNvPr id="252" name="Google Shape;252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9" name="Google Shape;69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2019-2020 National </a:t>
            </a: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FBLA Theme?</a:t>
            </a:r>
            <a:r>
              <a:rPr lang="en" sz="5200">
                <a:solidFill>
                  <a:schemeClr val="dk1"/>
                </a:solidFill>
              </a:rPr>
              <a:t> </a:t>
            </a:r>
            <a:endParaRPr/>
          </a:p>
        </p:txBody>
      </p:sp>
      <p:pic>
        <p:nvPicPr>
          <p:cNvPr id="70" name="Google Shape;7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27500" y="-5"/>
            <a:ext cx="1916500" cy="1712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58" name="Google Shape;258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Salt Lake City, UT</a:t>
            </a:r>
            <a:endParaRPr sz="7200">
              <a:solidFill>
                <a:srgbClr val="FCE5CD"/>
              </a:solidFill>
            </a:endParaRPr>
          </a:p>
        </p:txBody>
      </p:sp>
      <p:pic>
        <p:nvPicPr>
          <p:cNvPr id="259" name="Google Shape;259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65" name="Google Shape;265;p31"/>
          <p:cNvSpPr txBox="1">
            <a:spLocks noGrp="1"/>
          </p:cNvSpPr>
          <p:nvPr>
            <p:ph type="body" idx="1"/>
          </p:nvPr>
        </p:nvSpPr>
        <p:spPr>
          <a:xfrm>
            <a:off x="248575" y="1082350"/>
            <a:ext cx="8520599" cy="3960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4800"/>
              <a:buFont typeface="Arial"/>
              <a:buNone/>
            </a:pPr>
            <a:r>
              <a:rPr lang="en" sz="4800">
                <a:solidFill>
                  <a:srgbClr val="FCE5CD"/>
                </a:solidFill>
              </a:rPr>
              <a:t>What is the deadline date for final receipt of state dues in order to be eligible to compete at the State Leadership Conference?</a:t>
            </a:r>
            <a:endParaRPr/>
          </a:p>
        </p:txBody>
      </p:sp>
      <p:pic>
        <p:nvPicPr>
          <p:cNvPr id="266" name="Google Shape;266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72" name="Google Shape;272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January 15, 2020</a:t>
            </a:r>
            <a:endParaRPr sz="7200">
              <a:solidFill>
                <a:srgbClr val="FCE5CD"/>
              </a:solidFill>
            </a:endParaRPr>
          </a:p>
        </p:txBody>
      </p:sp>
      <p:pic>
        <p:nvPicPr>
          <p:cNvPr id="273" name="Google Shape;273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79" name="Google Shape;279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Who is your current NYS FBLA state treasurer?</a:t>
            </a:r>
            <a:endParaRPr/>
          </a:p>
        </p:txBody>
      </p:sp>
      <p:pic>
        <p:nvPicPr>
          <p:cNvPr id="280" name="Google Shape;280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86" name="Google Shape;286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Katelynn Mangual</a:t>
            </a:r>
            <a:endParaRPr sz="5200">
              <a:solidFill>
                <a:srgbClr val="FCE5CD"/>
              </a:solidFill>
            </a:endParaRPr>
          </a:p>
        </p:txBody>
      </p:sp>
      <p:pic>
        <p:nvPicPr>
          <p:cNvPr id="287" name="Google Shape;287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293" name="Google Shape;293;p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name of the National FBLA-PBL publication issued to all local chapter advisors?</a:t>
            </a:r>
            <a:endParaRPr/>
          </a:p>
        </p:txBody>
      </p:sp>
      <p:pic>
        <p:nvPicPr>
          <p:cNvPr id="294" name="Google Shape;294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00" name="Google Shape;300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Adviser Hotline</a:t>
            </a:r>
            <a:r>
              <a:rPr lang="en" sz="52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301" name="Google Shape;301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07" name="Google Shape;307;p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785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In the installation of officers ceremony, what color candle symbolizes “the chapter in its entirety”?</a:t>
            </a:r>
            <a:endParaRPr/>
          </a:p>
        </p:txBody>
      </p:sp>
      <p:pic>
        <p:nvPicPr>
          <p:cNvPr id="308" name="Google Shape;308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14" name="Google Shape;314;p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White</a:t>
            </a:r>
            <a:r>
              <a:rPr lang="en" sz="52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315" name="Google Shape;315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21" name="Google Shape;321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9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4400"/>
              <a:buFont typeface="Arial"/>
              <a:buNone/>
            </a:pPr>
            <a:r>
              <a:rPr lang="en" sz="4400" dirty="0">
                <a:solidFill>
                  <a:srgbClr val="FCE5CD"/>
                </a:solidFill>
              </a:rPr>
              <a:t>Which state officer position is responsible for creating the slide shows for state conferences and for writing </a:t>
            </a:r>
            <a:r>
              <a:rPr lang="en" sz="4400" dirty="0" smtClean="0">
                <a:solidFill>
                  <a:srgbClr val="FCE5CD"/>
                </a:solidFill>
              </a:rPr>
              <a:t>the </a:t>
            </a:r>
            <a:r>
              <a:rPr lang="en" sz="4400" dirty="0">
                <a:solidFill>
                  <a:srgbClr val="FCE5CD"/>
                </a:solidFill>
              </a:rPr>
              <a:t>State Annual </a:t>
            </a:r>
            <a:r>
              <a:rPr lang="en" sz="4400" dirty="0" smtClean="0">
                <a:solidFill>
                  <a:srgbClr val="FCE5CD"/>
                </a:solidFill>
              </a:rPr>
              <a:t>Business Report</a:t>
            </a:r>
            <a:r>
              <a:rPr lang="en" sz="4400" dirty="0">
                <a:solidFill>
                  <a:srgbClr val="FCE5CD"/>
                </a:solidFill>
              </a:rPr>
              <a:t>?</a:t>
            </a:r>
            <a:endParaRPr dirty="0"/>
          </a:p>
        </p:txBody>
      </p:sp>
      <p:pic>
        <p:nvPicPr>
          <p:cNvPr id="322" name="Google Shape;322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>
              <a:solidFill>
                <a:srgbClr val="FCE5CD"/>
              </a:solidFill>
            </a:endParaRPr>
          </a:p>
        </p:txBody>
      </p:sp>
      <p:sp>
        <p:nvSpPr>
          <p:cNvPr id="76" name="Google Shape;76;p4"/>
          <p:cNvSpPr txBox="1">
            <a:spLocks noGrp="1"/>
          </p:cNvSpPr>
          <p:nvPr>
            <p:ph type="body" idx="1"/>
          </p:nvPr>
        </p:nvSpPr>
        <p:spPr>
          <a:xfrm>
            <a:off x="311700" y="1060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Font typeface="Arial"/>
              <a:buNone/>
            </a:pPr>
            <a:endParaRPr sz="48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A World of Opportunity</a:t>
            </a:r>
            <a:endParaRPr sz="7200">
              <a:solidFill>
                <a:srgbClr val="FCE5CD"/>
              </a:solidFill>
            </a:endParaRPr>
          </a:p>
        </p:txBody>
      </p:sp>
      <p:pic>
        <p:nvPicPr>
          <p:cNvPr id="77" name="Google Shape;7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57875" y="0"/>
            <a:ext cx="1936925" cy="173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28" name="Google Shape;328;p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State Historian</a:t>
            </a:r>
            <a:r>
              <a:rPr lang="en" sz="52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329" name="Google Shape;329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35" name="Google Shape;335;p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How many FBLA districts comprise NYS FBLA?</a:t>
            </a:r>
            <a:endParaRPr/>
          </a:p>
        </p:txBody>
      </p:sp>
      <p:pic>
        <p:nvPicPr>
          <p:cNvPr id="336" name="Google Shape;336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42" name="Google Shape;342;p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15</a:t>
            </a:r>
            <a:endParaRPr/>
          </a:p>
        </p:txBody>
      </p:sp>
      <p:pic>
        <p:nvPicPr>
          <p:cNvPr id="343" name="Google Shape;343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49" name="Google Shape;349;p4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05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If NYS FBLA were to have a full slate of state officers, how many state officers would there be?</a:t>
            </a:r>
            <a:endParaRPr/>
          </a:p>
        </p:txBody>
      </p:sp>
      <p:pic>
        <p:nvPicPr>
          <p:cNvPr id="350" name="Google Shape;350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56" name="Google Shape;356;p4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22</a:t>
            </a:r>
            <a:endParaRPr/>
          </a:p>
        </p:txBody>
      </p:sp>
      <p:pic>
        <p:nvPicPr>
          <p:cNvPr id="357" name="Google Shape;357;p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63" name="Google Shape;363;p4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9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If the National FBLA President can no longer fulfill his/her term, how is the vacancy filled?</a:t>
            </a:r>
            <a:endParaRPr/>
          </a:p>
        </p:txBody>
      </p:sp>
      <p:pic>
        <p:nvPicPr>
          <p:cNvPr id="364" name="Google Shape;364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70" name="Google Shape;370;p46"/>
          <p:cNvSpPr txBox="1">
            <a:spLocks noGrp="1"/>
          </p:cNvSpPr>
          <p:nvPr>
            <p:ph type="body" idx="1"/>
          </p:nvPr>
        </p:nvSpPr>
        <p:spPr>
          <a:xfrm>
            <a:off x="311700" y="1163375"/>
            <a:ext cx="8520599" cy="3816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800"/>
              <a:buFont typeface="Arial"/>
              <a:buNone/>
            </a:pPr>
            <a:r>
              <a:rPr lang="en" sz="5800">
                <a:solidFill>
                  <a:srgbClr val="FCE5CD"/>
                </a:solidFill>
              </a:rPr>
              <a:t>The Vice President from the President’s region shall automatically become President.</a:t>
            </a:r>
            <a:r>
              <a:rPr lang="en" sz="52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371" name="Google Shape;371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4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77" name="Google Shape;377;p4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Which State and National officer position is an appointed position?</a:t>
            </a:r>
            <a:endParaRPr/>
          </a:p>
        </p:txBody>
      </p:sp>
      <p:pic>
        <p:nvPicPr>
          <p:cNvPr id="378" name="Google Shape;378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84" name="Google Shape;384;p4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Parliamentarian</a:t>
            </a:r>
            <a:r>
              <a:rPr lang="en" sz="52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385" name="Google Shape;385;p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91" name="Google Shape;391;p4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name of the National FBLA President?</a:t>
            </a:r>
            <a:endParaRPr/>
          </a:p>
        </p:txBody>
      </p:sp>
      <p:pic>
        <p:nvPicPr>
          <p:cNvPr id="392" name="Google Shape;392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83" name="Google Shape;8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street address for the National FBLA Center?</a:t>
            </a:r>
            <a:endParaRPr/>
          </a:p>
        </p:txBody>
      </p:sp>
      <p:pic>
        <p:nvPicPr>
          <p:cNvPr id="84" name="Google Shape;84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01950" y="0"/>
            <a:ext cx="2002625" cy="178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398" name="Google Shape;398;p5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Travis Johnson</a:t>
            </a:r>
            <a:endParaRPr sz="5200">
              <a:solidFill>
                <a:srgbClr val="FCE5CD"/>
              </a:solidFill>
            </a:endParaRPr>
          </a:p>
        </p:txBody>
      </p:sp>
      <p:pic>
        <p:nvPicPr>
          <p:cNvPr id="399" name="Google Shape;399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5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05" name="Google Shape;405;p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name of the chairperson of the NYS FBLA Board of Trustees?</a:t>
            </a:r>
            <a:endParaRPr/>
          </a:p>
        </p:txBody>
      </p:sp>
      <p:pic>
        <p:nvPicPr>
          <p:cNvPr id="406" name="Google Shape;406;p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12" name="Google Shape;412;p5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	Jennifer Judge</a:t>
            </a:r>
            <a:r>
              <a:rPr lang="en" sz="52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413" name="Google Shape;413;p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19" name="Google Shape;419;p5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How many stanzas are there in the FBLA - PBL Creed?</a:t>
            </a:r>
            <a:endParaRPr/>
          </a:p>
        </p:txBody>
      </p:sp>
      <p:pic>
        <p:nvPicPr>
          <p:cNvPr id="420" name="Google Shape;420;p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5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26" name="Google Shape;426;p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Font typeface="Arial"/>
              <a:buNone/>
            </a:pPr>
            <a:endParaRPr sz="7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600"/>
              <a:buFont typeface="Arial"/>
              <a:buNone/>
            </a:pPr>
            <a:r>
              <a:rPr lang="en" sz="9600">
                <a:solidFill>
                  <a:srgbClr val="FCE5CD"/>
                </a:solidFill>
              </a:rPr>
              <a:t>7</a:t>
            </a:r>
            <a:endParaRPr/>
          </a:p>
        </p:txBody>
      </p:sp>
      <p:pic>
        <p:nvPicPr>
          <p:cNvPr id="427" name="Google Shape;427;p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5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33" name="Google Shape;433;p5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Font typeface="Arial"/>
              <a:buNone/>
            </a:pPr>
            <a:endParaRPr sz="48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are the annual state dues?</a:t>
            </a:r>
            <a:endParaRPr/>
          </a:p>
        </p:txBody>
      </p:sp>
      <p:pic>
        <p:nvPicPr>
          <p:cNvPr id="434" name="Google Shape;434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40" name="Google Shape;440;p56"/>
          <p:cNvSpPr txBox="1">
            <a:spLocks noGrp="1"/>
          </p:cNvSpPr>
          <p:nvPr>
            <p:ph type="body" idx="1"/>
          </p:nvPr>
        </p:nvSpPr>
        <p:spPr>
          <a:xfrm>
            <a:off x="311700" y="1160750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/>
              <a:buNone/>
            </a:pPr>
            <a:endParaRPr sz="6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$6.00</a:t>
            </a:r>
            <a:endParaRPr/>
          </a:p>
        </p:txBody>
      </p:sp>
      <p:pic>
        <p:nvPicPr>
          <p:cNvPr id="441" name="Google Shape;441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5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47" name="Google Shape;447;p5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name of the town and state where the National FBLA-PBL center is located?</a:t>
            </a:r>
            <a:endParaRPr/>
          </a:p>
        </p:txBody>
      </p:sp>
      <p:pic>
        <p:nvPicPr>
          <p:cNvPr id="448" name="Google Shape;448;p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5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54" name="Google Shape;454;p5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Reston, VA</a:t>
            </a:r>
            <a:r>
              <a:rPr lang="en" sz="60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455" name="Google Shape;455;p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5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61" name="Google Shape;461;p59"/>
          <p:cNvSpPr txBox="1">
            <a:spLocks noGrp="1"/>
          </p:cNvSpPr>
          <p:nvPr>
            <p:ph type="body" idx="1"/>
          </p:nvPr>
        </p:nvSpPr>
        <p:spPr>
          <a:xfrm>
            <a:off x="311700" y="1082400"/>
            <a:ext cx="8520599" cy="40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Font typeface="Arial"/>
              <a:buNone/>
            </a:pPr>
            <a:endParaRPr lang="en" sz="4400" dirty="0" smtClean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Font typeface="Arial"/>
              <a:buNone/>
            </a:pPr>
            <a:r>
              <a:rPr lang="en" sz="4400" dirty="0" smtClean="0">
                <a:solidFill>
                  <a:srgbClr val="FCE5CD"/>
                </a:solidFill>
              </a:rPr>
              <a:t>S</a:t>
            </a:r>
            <a:r>
              <a:rPr lang="en" sz="4400" dirty="0" smtClean="0">
                <a:solidFill>
                  <a:srgbClr val="FCE5CD"/>
                </a:solidFill>
              </a:rPr>
              <a:t>tate </a:t>
            </a:r>
            <a:r>
              <a:rPr lang="en" sz="4400" dirty="0">
                <a:solidFill>
                  <a:srgbClr val="FCE5CD"/>
                </a:solidFill>
              </a:rPr>
              <a:t>the proper parliamentary term for the following definition: To close the meeting when no motion is pending and there is no further business. </a:t>
            </a:r>
            <a:endParaRPr dirty="0"/>
          </a:p>
        </p:txBody>
      </p:sp>
      <p:pic>
        <p:nvPicPr>
          <p:cNvPr id="462" name="Google Shape;462;p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0" name="Google Shape;90;p6"/>
          <p:cNvSpPr txBox="1">
            <a:spLocks noGrp="1"/>
          </p:cNvSpPr>
          <p:nvPr>
            <p:ph type="body" idx="1"/>
          </p:nvPr>
        </p:nvSpPr>
        <p:spPr>
          <a:xfrm>
            <a:off x="311700" y="11358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1912 Association Drive</a:t>
            </a:r>
            <a:r>
              <a:rPr lang="en" sz="52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91" name="Google Shape;91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4800" y="44199"/>
            <a:ext cx="2029775" cy="181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68" name="Google Shape;468;p6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Adjourn</a:t>
            </a:r>
            <a:r>
              <a:rPr lang="en" sz="52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469" name="Google Shape;469;p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75" name="Google Shape;475;p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 dirty="0" smtClean="0">
                <a:solidFill>
                  <a:srgbClr val="FCE5CD"/>
                </a:solidFill>
              </a:rPr>
              <a:t>What </a:t>
            </a:r>
            <a:r>
              <a:rPr lang="en" sz="5200" dirty="0">
                <a:solidFill>
                  <a:srgbClr val="FCE5CD"/>
                </a:solidFill>
              </a:rPr>
              <a:t>three words </a:t>
            </a:r>
            <a:r>
              <a:rPr lang="en" sz="5200" dirty="0" smtClean="0">
                <a:solidFill>
                  <a:srgbClr val="FCE5CD"/>
                </a:solidFill>
              </a:rPr>
              <a:t>comprise </a:t>
            </a:r>
            <a:r>
              <a:rPr lang="en" sz="5200" dirty="0">
                <a:solidFill>
                  <a:srgbClr val="FCE5CD"/>
                </a:solidFill>
              </a:rPr>
              <a:t>the FBLA </a:t>
            </a:r>
            <a:r>
              <a:rPr lang="en" sz="5200" dirty="0" smtClean="0">
                <a:solidFill>
                  <a:srgbClr val="FCE5CD"/>
                </a:solidFill>
              </a:rPr>
              <a:t>Motto?</a:t>
            </a:r>
            <a:endParaRPr dirty="0"/>
          </a:p>
        </p:txBody>
      </p:sp>
      <p:pic>
        <p:nvPicPr>
          <p:cNvPr id="476" name="Google Shape;476;p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6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82" name="Google Shape;482;p6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Service, Education, Progress</a:t>
            </a:r>
            <a:endParaRPr/>
          </a:p>
        </p:txBody>
      </p:sp>
      <p:pic>
        <p:nvPicPr>
          <p:cNvPr id="483" name="Google Shape;483;p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6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89" name="Google Shape;489;p6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7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In the installation of    officers ceremony, the red candle symbolizes what officer position?</a:t>
            </a:r>
            <a:endParaRPr/>
          </a:p>
        </p:txBody>
      </p:sp>
      <p:pic>
        <p:nvPicPr>
          <p:cNvPr id="490" name="Google Shape;490;p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58025" y="0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496" name="Google Shape;496;p6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President</a:t>
            </a:r>
            <a:r>
              <a:rPr lang="en" sz="52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497" name="Google Shape;497;p6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03" name="Google Shape;503;p6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932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Font typeface="Arial"/>
              <a:buNone/>
            </a:pPr>
            <a:endParaRPr sz="6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4000"/>
              <a:buFont typeface="Arial"/>
              <a:buNone/>
            </a:pPr>
            <a:r>
              <a:rPr lang="en" sz="4000">
                <a:solidFill>
                  <a:srgbClr val="FCE5CD"/>
                </a:solidFill>
              </a:rPr>
              <a:t>What is the name of the National membership recruitment program that awards a certificate of membership to members who recruit five or more new FBLA members by April 1?</a:t>
            </a:r>
            <a:endParaRPr/>
          </a:p>
        </p:txBody>
      </p:sp>
      <p:pic>
        <p:nvPicPr>
          <p:cNvPr id="504" name="Google Shape;504;p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10" name="Google Shape;510;p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Membership Madness</a:t>
            </a:r>
            <a:endParaRPr/>
          </a:p>
        </p:txBody>
      </p:sp>
      <p:pic>
        <p:nvPicPr>
          <p:cNvPr id="511" name="Google Shape;511;p6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17" name="Google Shape;517;p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Font typeface="Arial"/>
              <a:buNone/>
            </a:pPr>
            <a:endParaRPr sz="6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4700"/>
              <a:buFont typeface="Arial"/>
              <a:buNone/>
            </a:pPr>
            <a:r>
              <a:rPr lang="en" sz="4700" dirty="0">
                <a:solidFill>
                  <a:srgbClr val="FCE5CD"/>
                </a:solidFill>
              </a:rPr>
              <a:t>Name two of the </a:t>
            </a:r>
            <a:r>
              <a:rPr lang="en" sz="4700" dirty="0" smtClean="0">
                <a:solidFill>
                  <a:srgbClr val="FCE5CD"/>
                </a:solidFill>
              </a:rPr>
              <a:t>four</a:t>
            </a:r>
            <a:r>
              <a:rPr lang="en" sz="4700" dirty="0" smtClean="0">
                <a:solidFill>
                  <a:srgbClr val="FCE5CD"/>
                </a:solidFill>
              </a:rPr>
              <a:t> </a:t>
            </a:r>
            <a:r>
              <a:rPr lang="en" sz="4700" dirty="0">
                <a:solidFill>
                  <a:srgbClr val="FCE5CD"/>
                </a:solidFill>
              </a:rPr>
              <a:t>state and National chapter competitive events that require both a written report and an oral presentation.</a:t>
            </a:r>
            <a:r>
              <a:rPr lang="en" sz="4800" dirty="0">
                <a:solidFill>
                  <a:srgbClr val="FCE5CD"/>
                </a:solidFill>
              </a:rPr>
              <a:t> </a:t>
            </a:r>
            <a:endParaRPr dirty="0"/>
          </a:p>
        </p:txBody>
      </p:sp>
      <p:pic>
        <p:nvPicPr>
          <p:cNvPr id="518" name="Google Shape;518;p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24" name="Google Shape;524;p6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48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Font typeface="Arial"/>
              <a:buNone/>
            </a:pPr>
            <a:endParaRPr sz="600" dirty="0">
              <a:solidFill>
                <a:srgbClr val="FCE5CD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000"/>
              <a:buFont typeface="Arial"/>
              <a:buNone/>
            </a:pPr>
            <a:r>
              <a:rPr lang="en" sz="3600" dirty="0" smtClean="0">
                <a:solidFill>
                  <a:srgbClr val="FCE5CD"/>
                </a:solidFill>
              </a:rPr>
              <a:t>American </a:t>
            </a:r>
            <a:r>
              <a:rPr lang="en" sz="3600" dirty="0">
                <a:solidFill>
                  <a:srgbClr val="FCE5CD"/>
                </a:solidFill>
              </a:rPr>
              <a:t>Enterprise Project</a:t>
            </a:r>
            <a:endParaRPr sz="3600" dirty="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000"/>
              <a:buFont typeface="Arial"/>
              <a:buNone/>
            </a:pPr>
            <a:r>
              <a:rPr lang="en" sz="3600" dirty="0">
                <a:solidFill>
                  <a:srgbClr val="FCE5CD"/>
                </a:solidFill>
              </a:rPr>
              <a:t>Community Service </a:t>
            </a:r>
            <a:r>
              <a:rPr lang="en" sz="3600" dirty="0" smtClean="0">
                <a:solidFill>
                  <a:srgbClr val="FCE5CD"/>
                </a:solidFill>
              </a:rPr>
              <a:t>Project</a:t>
            </a:r>
          </a:p>
          <a:p>
            <a:pPr marL="0" indent="0">
              <a:lnSpc>
                <a:spcPct val="100000"/>
              </a:lnSpc>
              <a:spcBef>
                <a:spcPts val="1600"/>
              </a:spcBef>
              <a:buSzPts val="5000"/>
            </a:pPr>
            <a:r>
              <a:rPr lang="en" sz="3600" dirty="0">
                <a:solidFill>
                  <a:srgbClr val="FCE5CD"/>
                </a:solidFill>
              </a:rPr>
              <a:t>Partnership with </a:t>
            </a:r>
            <a:r>
              <a:rPr lang="en" sz="3600" dirty="0">
                <a:solidFill>
                  <a:srgbClr val="FCE5CD"/>
                </a:solidFill>
              </a:rPr>
              <a:t>Business</a:t>
            </a:r>
          </a:p>
          <a:p>
            <a:pPr marL="0" indent="0">
              <a:lnSpc>
                <a:spcPct val="100000"/>
              </a:lnSpc>
              <a:spcBef>
                <a:spcPts val="1600"/>
              </a:spcBef>
              <a:buSzPts val="5000"/>
            </a:pPr>
            <a:r>
              <a:rPr lang="en" sz="3600" dirty="0">
                <a:solidFill>
                  <a:srgbClr val="FCE5CD"/>
                </a:solidFill>
              </a:rPr>
              <a:t>Local Chapter Annual Business Report</a:t>
            </a:r>
            <a:endParaRPr sz="3600" dirty="0">
              <a:solidFill>
                <a:srgbClr val="FCE5CD"/>
              </a:solidFill>
            </a:endParaRPr>
          </a:p>
        </p:txBody>
      </p:sp>
      <p:pic>
        <p:nvPicPr>
          <p:cNvPr id="525" name="Google Shape;525;p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6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31" name="Google Shape;531;p6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name of the NYS FBLA newsletter?</a:t>
            </a:r>
            <a:endParaRPr/>
          </a:p>
        </p:txBody>
      </p:sp>
      <p:pic>
        <p:nvPicPr>
          <p:cNvPr id="532" name="Google Shape;532;p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97" name="Google Shape;97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400"/>
              <a:buFont typeface="Arial"/>
              <a:buNone/>
            </a:pPr>
            <a:r>
              <a:rPr lang="en" sz="4400">
                <a:solidFill>
                  <a:srgbClr val="FCE5CD"/>
                </a:solidFill>
              </a:rPr>
              <a:t>In what city and state is the   2019 National Fall Leadership Conference going to be held to which New York State FBLA will officially endorse attendance? </a:t>
            </a:r>
            <a:endParaRPr/>
          </a:p>
        </p:txBody>
      </p:sp>
      <p:pic>
        <p:nvPicPr>
          <p:cNvPr id="98" name="Google Shape;9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38" name="Google Shape;538;p7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 i="1" dirty="0" smtClean="0">
                <a:solidFill>
                  <a:srgbClr val="FCE5CD"/>
                </a:solidFill>
              </a:rPr>
              <a:t>The FBLA </a:t>
            </a:r>
            <a:r>
              <a:rPr lang="en" sz="7200" i="1" dirty="0">
                <a:solidFill>
                  <a:srgbClr val="FCE5CD"/>
                </a:solidFill>
              </a:rPr>
              <a:t>Express</a:t>
            </a:r>
            <a:r>
              <a:rPr lang="en" sz="6000" i="1" dirty="0">
                <a:solidFill>
                  <a:srgbClr val="FCE5CD"/>
                </a:solidFill>
              </a:rPr>
              <a:t> </a:t>
            </a:r>
            <a:endParaRPr i="1" dirty="0"/>
          </a:p>
        </p:txBody>
      </p:sp>
      <p:pic>
        <p:nvPicPr>
          <p:cNvPr id="539" name="Google Shape;539;p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45" name="Google Shape;545;p7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Font typeface="Arial"/>
              <a:buNone/>
            </a:pPr>
            <a:endParaRPr sz="48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How many FBLA goals are there?</a:t>
            </a:r>
            <a:endParaRPr/>
          </a:p>
        </p:txBody>
      </p:sp>
      <p:pic>
        <p:nvPicPr>
          <p:cNvPr id="546" name="Google Shape;546;p7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52" name="Google Shape;552;p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9</a:t>
            </a:r>
            <a:endParaRPr/>
          </a:p>
        </p:txBody>
      </p:sp>
      <p:pic>
        <p:nvPicPr>
          <p:cNvPr id="553" name="Google Shape;553;p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7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59" name="Google Shape;559;p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755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4800"/>
              <a:buFont typeface="Arial"/>
              <a:buNone/>
            </a:pPr>
            <a:r>
              <a:rPr lang="en" sz="4800">
                <a:solidFill>
                  <a:srgbClr val="FCE5CD"/>
                </a:solidFill>
              </a:rPr>
              <a:t>How many local chapter voting delegates is a chapter entitled to if they have a confirmed membership of 51 members?</a:t>
            </a:r>
            <a:endParaRPr/>
          </a:p>
        </p:txBody>
      </p:sp>
      <p:pic>
        <p:nvPicPr>
          <p:cNvPr id="560" name="Google Shape;560;p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66" name="Google Shape;566;p7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/>
              <a:buNone/>
            </a:pPr>
            <a:endParaRPr sz="6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3</a:t>
            </a:r>
            <a:endParaRPr/>
          </a:p>
        </p:txBody>
      </p:sp>
      <p:pic>
        <p:nvPicPr>
          <p:cNvPr id="567" name="Google Shape;567;p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7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73" name="Google Shape;573;p7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In what year was the very first FBLA chapter chartered?</a:t>
            </a:r>
            <a:endParaRPr/>
          </a:p>
        </p:txBody>
      </p:sp>
      <p:pic>
        <p:nvPicPr>
          <p:cNvPr id="574" name="Google Shape;574;p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7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80" name="Google Shape;580;p7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Font typeface="Arial"/>
              <a:buNone/>
            </a:pPr>
            <a:endParaRPr sz="7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1942</a:t>
            </a:r>
            <a:endParaRPr/>
          </a:p>
        </p:txBody>
      </p:sp>
      <p:pic>
        <p:nvPicPr>
          <p:cNvPr id="581" name="Google Shape;581;p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87" name="Google Shape;587;p7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Font typeface="Arial"/>
              <a:buNone/>
            </a:pPr>
            <a:endParaRPr sz="48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Name the four divisions of FBLA. </a:t>
            </a:r>
            <a:endParaRPr/>
          </a:p>
        </p:txBody>
      </p:sp>
      <p:pic>
        <p:nvPicPr>
          <p:cNvPr id="588" name="Google Shape;588;p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594" name="Google Shape;594;p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9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Middle (middle),  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FBLA (secondary),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PBL (post-secondary),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Professional </a:t>
            </a:r>
            <a:endParaRPr/>
          </a:p>
        </p:txBody>
      </p:sp>
      <p:pic>
        <p:nvPicPr>
          <p:cNvPr id="595" name="Google Shape;595;p7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7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01" name="Google Shape;601;p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state had the first chapter of FBLA?</a:t>
            </a:r>
            <a:endParaRPr/>
          </a:p>
        </p:txBody>
      </p:sp>
      <p:pic>
        <p:nvPicPr>
          <p:cNvPr id="602" name="Google Shape;602;p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Washington DC</a:t>
            </a:r>
            <a:endParaRPr sz="7200">
              <a:solidFill>
                <a:srgbClr val="FCE5CD"/>
              </a:solidFill>
            </a:endParaRPr>
          </a:p>
        </p:txBody>
      </p:sp>
      <p:pic>
        <p:nvPicPr>
          <p:cNvPr id="105" name="Google Shape;10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08" name="Google Shape;608;p8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/>
              <a:buNone/>
            </a:pPr>
            <a:endParaRPr sz="6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Tennessee </a:t>
            </a:r>
            <a:endParaRPr/>
          </a:p>
        </p:txBody>
      </p:sp>
      <p:pic>
        <p:nvPicPr>
          <p:cNvPr id="609" name="Google Shape;609;p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8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15" name="Google Shape;615;p8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755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4800"/>
              <a:buFont typeface="Arial"/>
              <a:buNone/>
            </a:pPr>
            <a:r>
              <a:rPr lang="en" sz="4800" dirty="0">
                <a:solidFill>
                  <a:srgbClr val="FCE5CD"/>
                </a:solidFill>
              </a:rPr>
              <a:t>S</a:t>
            </a:r>
            <a:r>
              <a:rPr lang="en" sz="4800" dirty="0" smtClean="0">
                <a:solidFill>
                  <a:srgbClr val="FCE5CD"/>
                </a:solidFill>
              </a:rPr>
              <a:t>tate </a:t>
            </a:r>
            <a:r>
              <a:rPr lang="en" sz="4800" dirty="0">
                <a:solidFill>
                  <a:srgbClr val="FCE5CD"/>
                </a:solidFill>
              </a:rPr>
              <a:t>the proper parliamentary term for the following definition: Discussion of the merits of a motion. </a:t>
            </a:r>
            <a:endParaRPr dirty="0"/>
          </a:p>
        </p:txBody>
      </p:sp>
      <p:pic>
        <p:nvPicPr>
          <p:cNvPr id="616" name="Google Shape;616;p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22" name="Google Shape;622;p8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/>
              <a:buNone/>
            </a:pPr>
            <a:endParaRPr sz="6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Debate</a:t>
            </a:r>
            <a:r>
              <a:rPr lang="en" sz="60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623" name="Google Shape;623;p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8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29" name="Google Shape;629;p8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Who is your 2019-2020 New York State Historian?</a:t>
            </a:r>
            <a:endParaRPr/>
          </a:p>
        </p:txBody>
      </p:sp>
      <p:pic>
        <p:nvPicPr>
          <p:cNvPr id="630" name="Google Shape;630;p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36" name="Google Shape;636;p8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/>
              <a:buNone/>
            </a:pPr>
            <a:endParaRPr sz="6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Aisha Bhakta</a:t>
            </a:r>
            <a:endParaRPr sz="6000">
              <a:solidFill>
                <a:srgbClr val="FCE5CD"/>
              </a:solidFill>
            </a:endParaRPr>
          </a:p>
        </p:txBody>
      </p:sp>
      <p:pic>
        <p:nvPicPr>
          <p:cNvPr id="637" name="Google Shape;637;p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p8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43" name="Google Shape;643;p8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are the Greek     words associated with the letters PBL in our organization’s name?</a:t>
            </a:r>
            <a:endParaRPr/>
          </a:p>
        </p:txBody>
      </p:sp>
      <p:pic>
        <p:nvPicPr>
          <p:cNvPr id="644" name="Google Shape;644;p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50" name="Google Shape;650;p8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/>
              <a:buNone/>
            </a:pPr>
            <a:endParaRPr sz="6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Phi Beta Lambda</a:t>
            </a:r>
            <a:r>
              <a:rPr lang="en" sz="60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651" name="Google Shape;651;p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8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57" name="Google Shape;657;p8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Arial"/>
              <a:buNone/>
            </a:pPr>
            <a:endParaRPr lang="en" sz="4800" dirty="0" smtClean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Arial"/>
              <a:buNone/>
            </a:pPr>
            <a:r>
              <a:rPr lang="en" sz="4800" dirty="0" smtClean="0">
                <a:solidFill>
                  <a:srgbClr val="FCE5CD"/>
                </a:solidFill>
              </a:rPr>
              <a:t>In </a:t>
            </a:r>
            <a:r>
              <a:rPr lang="en" sz="4800" dirty="0">
                <a:solidFill>
                  <a:srgbClr val="FCE5CD"/>
                </a:solidFill>
              </a:rPr>
              <a:t>what year was the FBLA-PBL Alumni Division (now referred to as the Professional Division) established?</a:t>
            </a:r>
            <a:endParaRPr dirty="0"/>
          </a:p>
        </p:txBody>
      </p:sp>
      <p:pic>
        <p:nvPicPr>
          <p:cNvPr id="658" name="Google Shape;658;p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64" name="Google Shape;664;p8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/>
              <a:buNone/>
            </a:pPr>
            <a:endParaRPr sz="6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1979</a:t>
            </a:r>
            <a:endParaRPr/>
          </a:p>
        </p:txBody>
      </p:sp>
      <p:pic>
        <p:nvPicPr>
          <p:cNvPr id="665" name="Google Shape;665;p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8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71" name="Google Shape;671;p8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 dirty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 dirty="0">
                <a:solidFill>
                  <a:srgbClr val="FCE5CD"/>
                </a:solidFill>
              </a:rPr>
              <a:t>In what year </a:t>
            </a:r>
            <a:r>
              <a:rPr lang="en" sz="5200" dirty="0" smtClean="0">
                <a:solidFill>
                  <a:srgbClr val="FCE5CD"/>
                </a:solidFill>
              </a:rPr>
              <a:t>did</a:t>
            </a:r>
            <a:r>
              <a:rPr lang="en" sz="5200" dirty="0" smtClean="0">
                <a:solidFill>
                  <a:srgbClr val="FCE5CD"/>
                </a:solidFill>
              </a:rPr>
              <a:t> the current </a:t>
            </a:r>
            <a:r>
              <a:rPr lang="en" sz="5200" dirty="0">
                <a:solidFill>
                  <a:srgbClr val="FCE5CD"/>
                </a:solidFill>
              </a:rPr>
              <a:t>National FBLA-PBL Headquarters opened?</a:t>
            </a:r>
            <a:r>
              <a:rPr lang="en" sz="4800" dirty="0">
                <a:solidFill>
                  <a:srgbClr val="FCE5CD"/>
                </a:solidFill>
              </a:rPr>
              <a:t> </a:t>
            </a:r>
            <a:endParaRPr dirty="0"/>
          </a:p>
        </p:txBody>
      </p:sp>
      <p:pic>
        <p:nvPicPr>
          <p:cNvPr id="672" name="Google Shape;672;p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111" name="Google Shape;111;p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date of American Enterprise Day?</a:t>
            </a:r>
            <a:endParaRPr/>
          </a:p>
        </p:txBody>
      </p:sp>
      <p:pic>
        <p:nvPicPr>
          <p:cNvPr id="112" name="Google Shape;11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78" name="Google Shape;678;p9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endParaRPr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Arial"/>
              <a:buNone/>
            </a:pPr>
            <a:endParaRPr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1991</a:t>
            </a:r>
            <a:endParaRPr/>
          </a:p>
        </p:txBody>
      </p:sp>
      <p:pic>
        <p:nvPicPr>
          <p:cNvPr id="679" name="Google Shape;679;p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9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85" name="Google Shape;685;p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31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Which state officer position is responsible for writing, producing, and distributing the state newsletter?</a:t>
            </a:r>
            <a:endParaRPr/>
          </a:p>
        </p:txBody>
      </p:sp>
      <p:pic>
        <p:nvPicPr>
          <p:cNvPr id="686" name="Google Shape;686;p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p9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92" name="Google Shape;692;p9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/>
              <a:buNone/>
            </a:pPr>
            <a:endParaRPr sz="6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State Reporter</a:t>
            </a:r>
            <a:r>
              <a:rPr lang="en" sz="60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693" name="Google Shape;693;p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9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699" name="Google Shape;699;p9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What is the second word in each stanza of the FBLA-PBL Creed?</a:t>
            </a:r>
            <a:endParaRPr/>
          </a:p>
        </p:txBody>
      </p:sp>
      <p:pic>
        <p:nvPicPr>
          <p:cNvPr id="700" name="Google Shape;700;p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06" name="Google Shape;706;p9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/>
              <a:buNone/>
            </a:pPr>
            <a:endParaRPr sz="6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Believe</a:t>
            </a:r>
            <a:endParaRPr/>
          </a:p>
        </p:txBody>
      </p:sp>
      <p:pic>
        <p:nvPicPr>
          <p:cNvPr id="707" name="Google Shape;707;p9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9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13" name="Google Shape;713;p9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5200"/>
              <a:buFont typeface="Arial"/>
              <a:buNone/>
            </a:pPr>
            <a:r>
              <a:rPr lang="en" sz="5200">
                <a:solidFill>
                  <a:srgbClr val="FCE5CD"/>
                </a:solidFill>
              </a:rPr>
              <a:t>How many regions     comprise National FBLA-PBL?</a:t>
            </a:r>
            <a:endParaRPr/>
          </a:p>
        </p:txBody>
      </p:sp>
      <p:pic>
        <p:nvPicPr>
          <p:cNvPr id="714" name="Google Shape;714;p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20" name="Google Shape;720;p9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/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Arial"/>
              <a:buNone/>
            </a:pPr>
            <a:endParaRPr sz="1000"/>
          </a:p>
          <a:p>
            <a:pPr marL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9600"/>
              <a:buFont typeface="Arial"/>
              <a:buNone/>
            </a:pPr>
            <a:r>
              <a:rPr lang="en" sz="9600">
                <a:solidFill>
                  <a:srgbClr val="FCE5CD"/>
                </a:solidFill>
              </a:rPr>
              <a:t>5</a:t>
            </a:r>
            <a:endParaRPr/>
          </a:p>
        </p:txBody>
      </p:sp>
      <p:pic>
        <p:nvPicPr>
          <p:cNvPr id="721" name="Google Shape;721;p9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9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27" name="Google Shape;727;p9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856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</a:pPr>
            <a:endParaRPr lang="en" sz="4000" dirty="0" smtClean="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"/>
              <a:buNone/>
            </a:pPr>
            <a:r>
              <a:rPr lang="en" sz="4000" dirty="0" smtClean="0">
                <a:solidFill>
                  <a:srgbClr val="FCE5CD"/>
                </a:solidFill>
              </a:rPr>
              <a:t>S</a:t>
            </a:r>
            <a:r>
              <a:rPr lang="en" sz="4000" dirty="0" smtClean="0">
                <a:solidFill>
                  <a:srgbClr val="FCE5CD"/>
                </a:solidFill>
              </a:rPr>
              <a:t>tate </a:t>
            </a:r>
            <a:r>
              <a:rPr lang="en" sz="4000" dirty="0">
                <a:solidFill>
                  <a:srgbClr val="FCE5CD"/>
                </a:solidFill>
              </a:rPr>
              <a:t>the </a:t>
            </a:r>
            <a:r>
              <a:rPr lang="en" sz="4000" dirty="0" smtClean="0">
                <a:solidFill>
                  <a:srgbClr val="FCE5CD"/>
                </a:solidFill>
              </a:rPr>
              <a:t>proper parliamentary </a:t>
            </a:r>
            <a:r>
              <a:rPr lang="en" sz="4000" dirty="0">
                <a:solidFill>
                  <a:srgbClr val="FCE5CD"/>
                </a:solidFill>
              </a:rPr>
              <a:t>term for the following definition: To make pending again a motion or series of adhering motions that previously had been laid on the table.</a:t>
            </a:r>
            <a:endParaRPr dirty="0"/>
          </a:p>
        </p:txBody>
      </p:sp>
      <p:pic>
        <p:nvPicPr>
          <p:cNvPr id="728" name="Google Shape;728;p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Google Shape;733;p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34" name="Google Shape;734;p9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</a:pPr>
            <a:endParaRPr sz="5200">
              <a:solidFill>
                <a:srgbClr val="FCE5CD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lang="en" sz="7200">
                <a:solidFill>
                  <a:srgbClr val="FCE5CD"/>
                </a:solidFill>
              </a:rPr>
              <a:t>Take from the table</a:t>
            </a:r>
            <a:r>
              <a:rPr lang="en" sz="5200">
                <a:solidFill>
                  <a:srgbClr val="FCE5CD"/>
                </a:solidFill>
              </a:rPr>
              <a:t> </a:t>
            </a:r>
            <a:endParaRPr/>
          </a:p>
        </p:txBody>
      </p:sp>
      <p:pic>
        <p:nvPicPr>
          <p:cNvPr id="735" name="Google Shape;735;p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p9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endParaRPr/>
          </a:p>
        </p:txBody>
      </p:sp>
      <p:sp>
        <p:nvSpPr>
          <p:cNvPr id="741" name="Google Shape;741;p9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90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Font typeface="Arial"/>
              <a:buNone/>
            </a:pPr>
            <a:r>
              <a:rPr lang="en" sz="4600" dirty="0" smtClean="0">
                <a:solidFill>
                  <a:srgbClr val="FCE5CD"/>
                </a:solidFill>
              </a:rPr>
              <a:t>In </a:t>
            </a:r>
            <a:r>
              <a:rPr lang="en" sz="4600" dirty="0">
                <a:solidFill>
                  <a:srgbClr val="FCE5CD"/>
                </a:solidFill>
              </a:rPr>
              <a:t>what year </a:t>
            </a:r>
            <a:r>
              <a:rPr lang="en" sz="4600" dirty="0" smtClean="0">
                <a:solidFill>
                  <a:srgbClr val="FCE5CD"/>
                </a:solidFill>
              </a:rPr>
              <a:t>was FBLA-PBL </a:t>
            </a:r>
            <a:r>
              <a:rPr lang="en" sz="4600" dirty="0">
                <a:solidFill>
                  <a:srgbClr val="FCE5CD"/>
                </a:solidFill>
              </a:rPr>
              <a:t>granted independent status as a nonprofit educational student association under IRS Code 501c(3)?</a:t>
            </a:r>
            <a:r>
              <a:rPr lang="en" sz="4800" dirty="0">
                <a:solidFill>
                  <a:srgbClr val="FCE5CD"/>
                </a:solidFill>
              </a:rPr>
              <a:t> </a:t>
            </a:r>
            <a:endParaRPr dirty="0"/>
          </a:p>
        </p:txBody>
      </p:sp>
      <p:pic>
        <p:nvPicPr>
          <p:cNvPr id="742" name="Google Shape;742;p9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18600" y="53975"/>
            <a:ext cx="1985975" cy="17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1262</Words>
  <Application>Microsoft Office PowerPoint</Application>
  <PresentationFormat>On-screen Show (16:9)</PresentationFormat>
  <Paragraphs>316</Paragraphs>
  <Slides>147</Slides>
  <Notes>147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147</vt:i4>
      </vt:variant>
    </vt:vector>
  </HeadingPairs>
  <TitlesOfParts>
    <vt:vector size="149" baseType="lpstr">
      <vt:lpstr>Arial</vt:lpstr>
      <vt:lpstr>simple-light-2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Garofalo</dc:creator>
  <cp:lastModifiedBy>Judge, Jennifer</cp:lastModifiedBy>
  <cp:revision>3</cp:revision>
  <dcterms:modified xsi:type="dcterms:W3CDTF">2019-07-21T16:13:13Z</dcterms:modified>
</cp:coreProperties>
</file>